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300" r:id="rId3"/>
    <p:sldId id="289" r:id="rId4"/>
    <p:sldId id="298" r:id="rId5"/>
    <p:sldId id="301" r:id="rId6"/>
    <p:sldId id="302" r:id="rId7"/>
    <p:sldId id="299" r:id="rId8"/>
    <p:sldId id="285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oia Eliana - CAP" initials="ME-C" lastIdx="1" clrIdx="0">
    <p:extLst>
      <p:ext uri="{19B8F6BF-5375-455C-9EA6-DF929625EA0E}">
        <p15:presenceInfo xmlns:p15="http://schemas.microsoft.com/office/powerpoint/2012/main" userId="S-1-5-21-1166018733-552944155-829235722-73243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4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6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26T10:22:01.001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564649-EB21-40A7-AEA7-52AAEC13710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E6740A95-B2F1-426A-A2E1-F038BD2361EC}">
      <dgm:prSet phldrT="[Testo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just"/>
          <a:r>
            <a:rPr lang="it-IT" sz="2200" b="1" dirty="0" smtClean="0">
              <a:solidFill>
                <a:schemeClr val="bg1"/>
              </a:solidFill>
            </a:rPr>
            <a:t>ACCERTATO UN VOLUME D’AFFARI ILLECITO NEL PERIODO 2014 – 2017 DI OLTRE 4 MILIONI DI EURO - IVA EVASA PER CIRCA UN MILIONE DI EURO</a:t>
          </a:r>
          <a:endParaRPr lang="it-IT" sz="2200" b="1" dirty="0">
            <a:solidFill>
              <a:schemeClr val="bg1"/>
            </a:solidFill>
          </a:endParaRPr>
        </a:p>
      </dgm:t>
    </dgm:pt>
    <dgm:pt modelId="{218213BE-83E7-4644-AFE7-6FCB1632194E}" type="parTrans" cxnId="{140E5F21-3C66-4E86-ADBC-4A68121ED2AB}">
      <dgm:prSet/>
      <dgm:spPr/>
      <dgm:t>
        <a:bodyPr/>
        <a:lstStyle/>
        <a:p>
          <a:endParaRPr lang="it-IT"/>
        </a:p>
      </dgm:t>
    </dgm:pt>
    <dgm:pt modelId="{6048F335-645F-4191-B188-75361CD72F07}" type="sibTrans" cxnId="{140E5F21-3C66-4E86-ADBC-4A68121ED2AB}">
      <dgm:prSet/>
      <dgm:spPr/>
      <dgm:t>
        <a:bodyPr/>
        <a:lstStyle/>
        <a:p>
          <a:endParaRPr lang="it-IT"/>
        </a:p>
      </dgm:t>
    </dgm:pt>
    <dgm:pt modelId="{5BBFA80E-3D97-4CBA-B650-AE208B136B21}">
      <dgm:prSet phldrT="[Testo]" custT="1"/>
      <dgm:spPr>
        <a:solidFill>
          <a:srgbClr val="FFC000"/>
        </a:solidFill>
      </dgm:spPr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200" b="1" dirty="0" smtClean="0">
              <a:solidFill>
                <a:srgbClr val="002060"/>
              </a:solidFill>
            </a:rPr>
            <a:t>SEQUESTRO DI BENI PER UN VALORE DI OLTRE MEZZO MILIONE DI EURO</a:t>
          </a:r>
          <a:endParaRPr lang="it-IT" sz="2200" b="1" dirty="0">
            <a:solidFill>
              <a:schemeClr val="bg1"/>
            </a:solidFill>
          </a:endParaRPr>
        </a:p>
      </dgm:t>
    </dgm:pt>
    <dgm:pt modelId="{675BA94A-94ED-4BC9-801C-E9E8C8DB367F}" type="sibTrans" cxnId="{1E70E339-D0A0-4D49-8972-90A730E51ACA}">
      <dgm:prSet/>
      <dgm:spPr/>
      <dgm:t>
        <a:bodyPr/>
        <a:lstStyle/>
        <a:p>
          <a:endParaRPr lang="it-IT"/>
        </a:p>
      </dgm:t>
    </dgm:pt>
    <dgm:pt modelId="{FD9C970D-BF4D-425A-ACFD-D0ED27B8D760}" type="parTrans" cxnId="{1E70E339-D0A0-4D49-8972-90A730E51ACA}">
      <dgm:prSet/>
      <dgm:spPr/>
      <dgm:t>
        <a:bodyPr/>
        <a:lstStyle/>
        <a:p>
          <a:endParaRPr lang="it-IT"/>
        </a:p>
      </dgm:t>
    </dgm:pt>
    <dgm:pt modelId="{B155FA56-F9BC-4CBA-83A5-14BFCA82DEE0}">
      <dgm:prSet phldrT="[Tes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it-IT" sz="2000" b="1" dirty="0" smtClean="0">
              <a:solidFill>
                <a:schemeClr val="bg1"/>
              </a:solidFill>
            </a:rPr>
            <a:t>2  MISURE CAUTELARI PERSONALI (1 CUSTODIA IN CARCERE E 1 ARRESTO DOMICILIARE)</a:t>
          </a:r>
          <a:endParaRPr lang="it-IT" sz="2000" b="1" dirty="0">
            <a:solidFill>
              <a:schemeClr val="bg1"/>
            </a:solidFill>
          </a:endParaRPr>
        </a:p>
      </dgm:t>
    </dgm:pt>
    <dgm:pt modelId="{5C230242-6E1C-45AC-9252-00CDAD59E797}" type="sibTrans" cxnId="{E585A37B-0F21-4A89-9FA6-A28D82FF6E11}">
      <dgm:prSet/>
      <dgm:spPr/>
      <dgm:t>
        <a:bodyPr/>
        <a:lstStyle/>
        <a:p>
          <a:endParaRPr lang="it-IT"/>
        </a:p>
      </dgm:t>
    </dgm:pt>
    <dgm:pt modelId="{23977AB3-CA91-436D-AAB9-56DED32C4CE3}" type="parTrans" cxnId="{E585A37B-0F21-4A89-9FA6-A28D82FF6E11}">
      <dgm:prSet/>
      <dgm:spPr/>
      <dgm:t>
        <a:bodyPr/>
        <a:lstStyle/>
        <a:p>
          <a:endParaRPr lang="it-IT"/>
        </a:p>
      </dgm:t>
    </dgm:pt>
    <dgm:pt modelId="{DA16BF2C-A56B-47D7-B7C2-74C3B5908211}">
      <dgm:prSet phldrT="[Testo]" custT="1"/>
      <dgm:spPr>
        <a:solidFill>
          <a:srgbClr val="FF0000"/>
        </a:solidFill>
      </dgm:spPr>
      <dgm:t>
        <a:bodyPr/>
        <a:lstStyle/>
        <a:p>
          <a:pPr algn="just"/>
          <a:r>
            <a:rPr lang="it-IT" sz="2200" b="1" dirty="0" smtClean="0">
              <a:solidFill>
                <a:schemeClr val="bg1"/>
              </a:solidFill>
            </a:rPr>
            <a:t>12 INDAGATI – 8 SOCIETÀ ITALIANE E 3 SOCIETÀ ESTERE COINVOLTE</a:t>
          </a:r>
          <a:endParaRPr lang="it-IT" sz="2200" b="1" dirty="0">
            <a:solidFill>
              <a:schemeClr val="bg1"/>
            </a:solidFill>
          </a:endParaRPr>
        </a:p>
      </dgm:t>
    </dgm:pt>
    <dgm:pt modelId="{0FA25E44-30EE-4FD9-BFCD-424642513965}" type="sibTrans" cxnId="{FBA38DE3-2078-4F4C-B20C-A6DE11094EBB}">
      <dgm:prSet/>
      <dgm:spPr/>
      <dgm:t>
        <a:bodyPr/>
        <a:lstStyle/>
        <a:p>
          <a:endParaRPr lang="it-IT"/>
        </a:p>
      </dgm:t>
    </dgm:pt>
    <dgm:pt modelId="{C43D0D3F-DF20-4271-B103-DADABEF354B6}" type="parTrans" cxnId="{FBA38DE3-2078-4F4C-B20C-A6DE11094EBB}">
      <dgm:prSet/>
      <dgm:spPr/>
      <dgm:t>
        <a:bodyPr/>
        <a:lstStyle/>
        <a:p>
          <a:endParaRPr lang="it-IT"/>
        </a:p>
      </dgm:t>
    </dgm:pt>
    <dgm:pt modelId="{320422F3-597F-40EC-BEC3-9B98868F7899}" type="pres">
      <dgm:prSet presAssocID="{17564649-EB21-40A7-AEA7-52AAEC13710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20FA5D65-F06A-4290-A20B-91DB62C18B0A}" type="pres">
      <dgm:prSet presAssocID="{17564649-EB21-40A7-AEA7-52AAEC13710A}" presName="Name1" presStyleCnt="0"/>
      <dgm:spPr/>
    </dgm:pt>
    <dgm:pt modelId="{7E82221B-839C-48CF-A4FF-2F5D7084A98F}" type="pres">
      <dgm:prSet presAssocID="{17564649-EB21-40A7-AEA7-52AAEC13710A}" presName="cycle" presStyleCnt="0"/>
      <dgm:spPr/>
    </dgm:pt>
    <dgm:pt modelId="{A06DCABB-C2B3-4EA6-9754-DCAD20CA0036}" type="pres">
      <dgm:prSet presAssocID="{17564649-EB21-40A7-AEA7-52AAEC13710A}" presName="srcNode" presStyleLbl="node1" presStyleIdx="0" presStyleCnt="4"/>
      <dgm:spPr/>
    </dgm:pt>
    <dgm:pt modelId="{8D33AC56-DAC1-4B67-A6B9-9854C6CCA224}" type="pres">
      <dgm:prSet presAssocID="{17564649-EB21-40A7-AEA7-52AAEC13710A}" presName="conn" presStyleLbl="parChTrans1D2" presStyleIdx="0" presStyleCnt="1" custLinFactNeighborX="-508" custLinFactNeighborY="-1446"/>
      <dgm:spPr/>
      <dgm:t>
        <a:bodyPr/>
        <a:lstStyle/>
        <a:p>
          <a:endParaRPr lang="it-IT"/>
        </a:p>
      </dgm:t>
    </dgm:pt>
    <dgm:pt modelId="{C2168D5C-0A11-432F-A006-9318974152AE}" type="pres">
      <dgm:prSet presAssocID="{17564649-EB21-40A7-AEA7-52AAEC13710A}" presName="extraNode" presStyleLbl="node1" presStyleIdx="0" presStyleCnt="4"/>
      <dgm:spPr/>
    </dgm:pt>
    <dgm:pt modelId="{724312F6-219B-4292-B823-AA558F5ECBEB}" type="pres">
      <dgm:prSet presAssocID="{17564649-EB21-40A7-AEA7-52AAEC13710A}" presName="dstNode" presStyleLbl="node1" presStyleIdx="0" presStyleCnt="4"/>
      <dgm:spPr/>
    </dgm:pt>
    <dgm:pt modelId="{C521D56B-8A51-43B5-942F-E2EB84874683}" type="pres">
      <dgm:prSet presAssocID="{DA16BF2C-A56B-47D7-B7C2-74C3B5908211}" presName="text_1" presStyleLbl="node1" presStyleIdx="0" presStyleCnt="4" custScaleY="132011" custLinFactNeighborX="2347" custLinFactNeighborY="816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7A42D0F-D6E6-4219-B7FC-179C5E581D52}" type="pres">
      <dgm:prSet presAssocID="{DA16BF2C-A56B-47D7-B7C2-74C3B5908211}" presName="accent_1" presStyleCnt="0"/>
      <dgm:spPr/>
    </dgm:pt>
    <dgm:pt modelId="{55166A17-1290-4220-A15E-5D0A05312CE3}" type="pres">
      <dgm:prSet presAssocID="{DA16BF2C-A56B-47D7-B7C2-74C3B5908211}" presName="accentRepeatNode" presStyleLbl="solidFgAcc1" presStyleIdx="0" presStyleCnt="4"/>
      <dgm:spPr>
        <a:ln>
          <a:solidFill>
            <a:srgbClr val="FF0000"/>
          </a:solidFill>
        </a:ln>
      </dgm:spPr>
      <dgm:t>
        <a:bodyPr/>
        <a:lstStyle/>
        <a:p>
          <a:endParaRPr lang="it-IT"/>
        </a:p>
      </dgm:t>
    </dgm:pt>
    <dgm:pt modelId="{BC18FFBC-4CC4-481D-863A-D85AE5237D1B}" type="pres">
      <dgm:prSet presAssocID="{E6740A95-B2F1-426A-A2E1-F038BD2361EC}" presName="text_2" presStyleLbl="node1" presStyleIdx="1" presStyleCnt="4" custScaleX="104024" custScaleY="155807" custLinFactNeighborX="197" custLinFactNeighborY="1065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20BEC05-C2CA-4CCD-B807-01C3005DA410}" type="pres">
      <dgm:prSet presAssocID="{E6740A95-B2F1-426A-A2E1-F038BD2361EC}" presName="accent_2" presStyleCnt="0"/>
      <dgm:spPr/>
    </dgm:pt>
    <dgm:pt modelId="{18AD231E-77C9-43C1-83B5-A20667F7BB6B}" type="pres">
      <dgm:prSet presAssocID="{E6740A95-B2F1-426A-A2E1-F038BD2361EC}" presName="accentRepeatNode" presStyleLbl="solidFgAcc1" presStyleIdx="1" presStyleCnt="4" custLinFactNeighborX="-17379" custLinFactNeighborY="6975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it-IT"/>
        </a:p>
      </dgm:t>
    </dgm:pt>
    <dgm:pt modelId="{00499BAC-D6D7-4B72-91F0-1DCAE5052B83}" type="pres">
      <dgm:prSet presAssocID="{B155FA56-F9BC-4CBA-83A5-14BFCA82DEE0}" presName="text_3" presStyleLbl="node1" presStyleIdx="2" presStyleCnt="4" custScaleY="120233" custLinFactNeighborX="1645" custLinFactNeighborY="2205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9107E0C-3217-4A1D-B296-B1DD0B5DA6F9}" type="pres">
      <dgm:prSet presAssocID="{B155FA56-F9BC-4CBA-83A5-14BFCA82DEE0}" presName="accent_3" presStyleCnt="0"/>
      <dgm:spPr/>
    </dgm:pt>
    <dgm:pt modelId="{DCDB737D-CEF3-49B5-88A0-4271F94D2E5C}" type="pres">
      <dgm:prSet presAssocID="{B155FA56-F9BC-4CBA-83A5-14BFCA82DEE0}" presName="accentRepeatNode" presStyleLbl="solidFgAcc1" presStyleIdx="2" presStyleCnt="4" custLinFactNeighborX="2597" custLinFactNeighborY="14883"/>
      <dgm:spPr>
        <a:ln>
          <a:solidFill>
            <a:srgbClr val="008000"/>
          </a:solidFill>
        </a:ln>
      </dgm:spPr>
      <dgm:t>
        <a:bodyPr/>
        <a:lstStyle/>
        <a:p>
          <a:endParaRPr lang="it-IT"/>
        </a:p>
      </dgm:t>
    </dgm:pt>
    <dgm:pt modelId="{03407A00-44D5-41F6-8A77-7E18716DB02D}" type="pres">
      <dgm:prSet presAssocID="{5BBFA80E-3D97-4CBA-B650-AE208B136B21}" presName="text_4" presStyleLbl="node1" presStyleIdx="3" presStyleCnt="4" custScaleY="12023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4254101-9C55-4191-AEF8-23114A7E696D}" type="pres">
      <dgm:prSet presAssocID="{5BBFA80E-3D97-4CBA-B650-AE208B136B21}" presName="accent_4" presStyleCnt="0"/>
      <dgm:spPr/>
    </dgm:pt>
    <dgm:pt modelId="{CA431DAC-28ED-40F4-8153-9917AA27B7A9}" type="pres">
      <dgm:prSet presAssocID="{5BBFA80E-3D97-4CBA-B650-AE208B136B21}" presName="accentRepeatNode" presStyleLbl="solidFgAcc1" presStyleIdx="3" presStyleCnt="4"/>
      <dgm:spPr/>
    </dgm:pt>
  </dgm:ptLst>
  <dgm:cxnLst>
    <dgm:cxn modelId="{E585A37B-0F21-4A89-9FA6-A28D82FF6E11}" srcId="{17564649-EB21-40A7-AEA7-52AAEC13710A}" destId="{B155FA56-F9BC-4CBA-83A5-14BFCA82DEE0}" srcOrd="2" destOrd="0" parTransId="{23977AB3-CA91-436D-AAB9-56DED32C4CE3}" sibTransId="{5C230242-6E1C-45AC-9252-00CDAD59E797}"/>
    <dgm:cxn modelId="{FBA38DE3-2078-4F4C-B20C-A6DE11094EBB}" srcId="{17564649-EB21-40A7-AEA7-52AAEC13710A}" destId="{DA16BF2C-A56B-47D7-B7C2-74C3B5908211}" srcOrd="0" destOrd="0" parTransId="{C43D0D3F-DF20-4271-B103-DADABEF354B6}" sibTransId="{0FA25E44-30EE-4FD9-BFCD-424642513965}"/>
    <dgm:cxn modelId="{5A3DDFC8-FD34-4DF2-9936-211E27BA4133}" type="presOf" srcId="{B155FA56-F9BC-4CBA-83A5-14BFCA82DEE0}" destId="{00499BAC-D6D7-4B72-91F0-1DCAE5052B83}" srcOrd="0" destOrd="0" presId="urn:microsoft.com/office/officeart/2008/layout/VerticalCurvedList"/>
    <dgm:cxn modelId="{9DBE3B44-8F25-415B-A94A-33AD2F797C0F}" type="presOf" srcId="{0FA25E44-30EE-4FD9-BFCD-424642513965}" destId="{8D33AC56-DAC1-4B67-A6B9-9854C6CCA224}" srcOrd="0" destOrd="0" presId="urn:microsoft.com/office/officeart/2008/layout/VerticalCurvedList"/>
    <dgm:cxn modelId="{0D5E878F-38FB-4CD2-BCD0-80EF1CB3F9A1}" type="presOf" srcId="{E6740A95-B2F1-426A-A2E1-F038BD2361EC}" destId="{BC18FFBC-4CC4-481D-863A-D85AE5237D1B}" srcOrd="0" destOrd="0" presId="urn:microsoft.com/office/officeart/2008/layout/VerticalCurvedList"/>
    <dgm:cxn modelId="{19FA3208-E1A2-4BDA-9F71-E3BEDBFCC88B}" type="presOf" srcId="{DA16BF2C-A56B-47D7-B7C2-74C3B5908211}" destId="{C521D56B-8A51-43B5-942F-E2EB84874683}" srcOrd="0" destOrd="0" presId="urn:microsoft.com/office/officeart/2008/layout/VerticalCurvedList"/>
    <dgm:cxn modelId="{1E70E339-D0A0-4D49-8972-90A730E51ACA}" srcId="{17564649-EB21-40A7-AEA7-52AAEC13710A}" destId="{5BBFA80E-3D97-4CBA-B650-AE208B136B21}" srcOrd="3" destOrd="0" parTransId="{FD9C970D-BF4D-425A-ACFD-D0ED27B8D760}" sibTransId="{675BA94A-94ED-4BC9-801C-E9E8C8DB367F}"/>
    <dgm:cxn modelId="{A45ED38F-D8AE-4F81-95C9-DEC3841B361D}" type="presOf" srcId="{17564649-EB21-40A7-AEA7-52AAEC13710A}" destId="{320422F3-597F-40EC-BEC3-9B98868F7899}" srcOrd="0" destOrd="0" presId="urn:microsoft.com/office/officeart/2008/layout/VerticalCurvedList"/>
    <dgm:cxn modelId="{4CFBD46A-1791-4330-BD70-CD71A3D4A0C0}" type="presOf" srcId="{5BBFA80E-3D97-4CBA-B650-AE208B136B21}" destId="{03407A00-44D5-41F6-8A77-7E18716DB02D}" srcOrd="0" destOrd="0" presId="urn:microsoft.com/office/officeart/2008/layout/VerticalCurvedList"/>
    <dgm:cxn modelId="{140E5F21-3C66-4E86-ADBC-4A68121ED2AB}" srcId="{17564649-EB21-40A7-AEA7-52AAEC13710A}" destId="{E6740A95-B2F1-426A-A2E1-F038BD2361EC}" srcOrd="1" destOrd="0" parTransId="{218213BE-83E7-4644-AFE7-6FCB1632194E}" sibTransId="{6048F335-645F-4191-B188-75361CD72F07}"/>
    <dgm:cxn modelId="{2C1F4FE1-7C3B-4D97-A885-6BA7F8DAC575}" type="presParOf" srcId="{320422F3-597F-40EC-BEC3-9B98868F7899}" destId="{20FA5D65-F06A-4290-A20B-91DB62C18B0A}" srcOrd="0" destOrd="0" presId="urn:microsoft.com/office/officeart/2008/layout/VerticalCurvedList"/>
    <dgm:cxn modelId="{08631ECF-1598-4D04-AEC3-C1871EE2C195}" type="presParOf" srcId="{20FA5D65-F06A-4290-A20B-91DB62C18B0A}" destId="{7E82221B-839C-48CF-A4FF-2F5D7084A98F}" srcOrd="0" destOrd="0" presId="urn:microsoft.com/office/officeart/2008/layout/VerticalCurvedList"/>
    <dgm:cxn modelId="{C497B15B-6099-44FB-8824-7D11A1BCFED6}" type="presParOf" srcId="{7E82221B-839C-48CF-A4FF-2F5D7084A98F}" destId="{A06DCABB-C2B3-4EA6-9754-DCAD20CA0036}" srcOrd="0" destOrd="0" presId="urn:microsoft.com/office/officeart/2008/layout/VerticalCurvedList"/>
    <dgm:cxn modelId="{1D05337C-5EA6-4A3E-90EC-49856023835D}" type="presParOf" srcId="{7E82221B-839C-48CF-A4FF-2F5D7084A98F}" destId="{8D33AC56-DAC1-4B67-A6B9-9854C6CCA224}" srcOrd="1" destOrd="0" presId="urn:microsoft.com/office/officeart/2008/layout/VerticalCurvedList"/>
    <dgm:cxn modelId="{D1036AAB-0486-412A-A8C2-6B25FF281566}" type="presParOf" srcId="{7E82221B-839C-48CF-A4FF-2F5D7084A98F}" destId="{C2168D5C-0A11-432F-A006-9318974152AE}" srcOrd="2" destOrd="0" presId="urn:microsoft.com/office/officeart/2008/layout/VerticalCurvedList"/>
    <dgm:cxn modelId="{C0768734-56BA-4B2D-BAEF-4F1916A28979}" type="presParOf" srcId="{7E82221B-839C-48CF-A4FF-2F5D7084A98F}" destId="{724312F6-219B-4292-B823-AA558F5ECBEB}" srcOrd="3" destOrd="0" presId="urn:microsoft.com/office/officeart/2008/layout/VerticalCurvedList"/>
    <dgm:cxn modelId="{14752767-F4BF-4B8F-9B52-686506D24F6E}" type="presParOf" srcId="{20FA5D65-F06A-4290-A20B-91DB62C18B0A}" destId="{C521D56B-8A51-43B5-942F-E2EB84874683}" srcOrd="1" destOrd="0" presId="urn:microsoft.com/office/officeart/2008/layout/VerticalCurvedList"/>
    <dgm:cxn modelId="{51229152-DA47-4E0C-B862-655DEBDB07FF}" type="presParOf" srcId="{20FA5D65-F06A-4290-A20B-91DB62C18B0A}" destId="{17A42D0F-D6E6-4219-B7FC-179C5E581D52}" srcOrd="2" destOrd="0" presId="urn:microsoft.com/office/officeart/2008/layout/VerticalCurvedList"/>
    <dgm:cxn modelId="{E1788684-34FA-4E74-995D-42B8DB81A845}" type="presParOf" srcId="{17A42D0F-D6E6-4219-B7FC-179C5E581D52}" destId="{55166A17-1290-4220-A15E-5D0A05312CE3}" srcOrd="0" destOrd="0" presId="urn:microsoft.com/office/officeart/2008/layout/VerticalCurvedList"/>
    <dgm:cxn modelId="{E725F876-7BB0-4996-89EC-A61A0C368848}" type="presParOf" srcId="{20FA5D65-F06A-4290-A20B-91DB62C18B0A}" destId="{BC18FFBC-4CC4-481D-863A-D85AE5237D1B}" srcOrd="3" destOrd="0" presId="urn:microsoft.com/office/officeart/2008/layout/VerticalCurvedList"/>
    <dgm:cxn modelId="{FB91E6A9-7CC2-48E0-AE7E-7DEBEFF2C4EC}" type="presParOf" srcId="{20FA5D65-F06A-4290-A20B-91DB62C18B0A}" destId="{620BEC05-C2CA-4CCD-B807-01C3005DA410}" srcOrd="4" destOrd="0" presId="urn:microsoft.com/office/officeart/2008/layout/VerticalCurvedList"/>
    <dgm:cxn modelId="{0B91E43D-6F1D-4276-8FB0-B08FF5ADCDCA}" type="presParOf" srcId="{620BEC05-C2CA-4CCD-B807-01C3005DA410}" destId="{18AD231E-77C9-43C1-83B5-A20667F7BB6B}" srcOrd="0" destOrd="0" presId="urn:microsoft.com/office/officeart/2008/layout/VerticalCurvedList"/>
    <dgm:cxn modelId="{E1D7CF48-9529-4265-BEA8-CFB16113E5DA}" type="presParOf" srcId="{20FA5D65-F06A-4290-A20B-91DB62C18B0A}" destId="{00499BAC-D6D7-4B72-91F0-1DCAE5052B83}" srcOrd="5" destOrd="0" presId="urn:microsoft.com/office/officeart/2008/layout/VerticalCurvedList"/>
    <dgm:cxn modelId="{EDF93B11-4633-4AC6-A86A-279C99F9B5D1}" type="presParOf" srcId="{20FA5D65-F06A-4290-A20B-91DB62C18B0A}" destId="{E9107E0C-3217-4A1D-B296-B1DD0B5DA6F9}" srcOrd="6" destOrd="0" presId="urn:microsoft.com/office/officeart/2008/layout/VerticalCurvedList"/>
    <dgm:cxn modelId="{23A4DF0B-429E-4C46-BFC0-C73384124F60}" type="presParOf" srcId="{E9107E0C-3217-4A1D-B296-B1DD0B5DA6F9}" destId="{DCDB737D-CEF3-49B5-88A0-4271F94D2E5C}" srcOrd="0" destOrd="0" presId="urn:microsoft.com/office/officeart/2008/layout/VerticalCurvedList"/>
    <dgm:cxn modelId="{453717D2-BCEE-4B20-A29B-3FAC7BD70354}" type="presParOf" srcId="{20FA5D65-F06A-4290-A20B-91DB62C18B0A}" destId="{03407A00-44D5-41F6-8A77-7E18716DB02D}" srcOrd="7" destOrd="0" presId="urn:microsoft.com/office/officeart/2008/layout/VerticalCurvedList"/>
    <dgm:cxn modelId="{D3522FDB-0B39-4C47-AB22-678FD514F222}" type="presParOf" srcId="{20FA5D65-F06A-4290-A20B-91DB62C18B0A}" destId="{84254101-9C55-4191-AEF8-23114A7E696D}" srcOrd="8" destOrd="0" presId="urn:microsoft.com/office/officeart/2008/layout/VerticalCurvedList"/>
    <dgm:cxn modelId="{1E9057D7-B794-41E6-86BB-0C8D671E9A15}" type="presParOf" srcId="{84254101-9C55-4191-AEF8-23114A7E696D}" destId="{CA431DAC-28ED-40F4-8153-9917AA27B7A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3AC56-DAC1-4B67-A6B9-9854C6CCA224}">
      <dsp:nvSpPr>
        <dsp:cNvPr id="0" name=""/>
        <dsp:cNvSpPr/>
      </dsp:nvSpPr>
      <dsp:spPr>
        <a:xfrm>
          <a:off x="-6033144" y="-1012662"/>
          <a:ext cx="7081379" cy="7081379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21D56B-8A51-43B5-942F-E2EB84874683}">
      <dsp:nvSpPr>
        <dsp:cNvPr id="0" name=""/>
        <dsp:cNvSpPr/>
      </dsp:nvSpPr>
      <dsp:spPr>
        <a:xfrm>
          <a:off x="667075" y="340982"/>
          <a:ext cx="8885164" cy="1068403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2405" tIns="55880" rIns="55880" bIns="5588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b="1" kern="1200" dirty="0" smtClean="0">
              <a:solidFill>
                <a:schemeClr val="bg1"/>
              </a:solidFill>
            </a:rPr>
            <a:t>12 INDAGATI – 8 SOCIETÀ ITALIANE E 3 SOCIETÀ ESTERE COINVOLTE</a:t>
          </a:r>
          <a:endParaRPr lang="it-IT" sz="2200" b="1" kern="1200" dirty="0">
            <a:solidFill>
              <a:schemeClr val="bg1"/>
            </a:solidFill>
          </a:endParaRPr>
        </a:p>
      </dsp:txBody>
      <dsp:txXfrm>
        <a:off x="667075" y="340982"/>
        <a:ext cx="8885164" cy="1068403"/>
      </dsp:txXfrm>
    </dsp:sp>
    <dsp:sp modelId="{55166A17-1290-4220-A15E-5D0A05312CE3}">
      <dsp:nvSpPr>
        <dsp:cNvPr id="0" name=""/>
        <dsp:cNvSpPr/>
      </dsp:nvSpPr>
      <dsp:spPr>
        <a:xfrm>
          <a:off x="2438" y="303287"/>
          <a:ext cx="1011661" cy="10116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18FFBC-4CC4-481D-863A-D85AE5237D1B}">
      <dsp:nvSpPr>
        <dsp:cNvPr id="0" name=""/>
        <dsp:cNvSpPr/>
      </dsp:nvSpPr>
      <dsp:spPr>
        <a:xfrm>
          <a:off x="802842" y="1479068"/>
          <a:ext cx="8760025" cy="1260991"/>
        </a:xfrm>
        <a:prstGeom prst="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2405" tIns="55880" rIns="55880" bIns="5588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b="1" kern="1200" dirty="0" smtClean="0">
              <a:solidFill>
                <a:schemeClr val="bg1"/>
              </a:solidFill>
            </a:rPr>
            <a:t>ACCERTATO UN VOLUME D’AFFARI ILLECITO NEL PERIODO 2014 – 2017 DI OLTRE 4 MILIONI DI EURO - IVA EVASA PER CIRCA UN MILIONE DI EURO</a:t>
          </a:r>
          <a:endParaRPr lang="it-IT" sz="2200" b="1" kern="1200" dirty="0">
            <a:solidFill>
              <a:schemeClr val="bg1"/>
            </a:solidFill>
          </a:endParaRPr>
        </a:p>
      </dsp:txBody>
      <dsp:txXfrm>
        <a:off x="802842" y="1479068"/>
        <a:ext cx="8760025" cy="1260991"/>
      </dsp:txXfrm>
    </dsp:sp>
    <dsp:sp modelId="{18AD231E-77C9-43C1-83B5-A20667F7BB6B}">
      <dsp:nvSpPr>
        <dsp:cNvPr id="0" name=""/>
        <dsp:cNvSpPr/>
      </dsp:nvSpPr>
      <dsp:spPr>
        <a:xfrm>
          <a:off x="290628" y="1588054"/>
          <a:ext cx="1011661" cy="10116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499BAC-D6D7-4B72-91F0-1DCAE5052B83}">
      <dsp:nvSpPr>
        <dsp:cNvPr id="0" name=""/>
        <dsp:cNvSpPr/>
      </dsp:nvSpPr>
      <dsp:spPr>
        <a:xfrm>
          <a:off x="1110804" y="2929442"/>
          <a:ext cx="8421157" cy="973080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2405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chemeClr val="bg1"/>
              </a:solidFill>
            </a:rPr>
            <a:t>2  MISURE CAUTELARI PERSONALI (1 CUSTODIA IN CARCERE E 1 ARRESTO DOMICILIARE)</a:t>
          </a:r>
          <a:endParaRPr lang="it-IT" sz="2000" b="1" kern="1200" dirty="0">
            <a:solidFill>
              <a:schemeClr val="bg1"/>
            </a:solidFill>
          </a:endParaRPr>
        </a:p>
      </dsp:txBody>
      <dsp:txXfrm>
        <a:off x="1110804" y="2929442"/>
        <a:ext cx="8421157" cy="973080"/>
      </dsp:txXfrm>
    </dsp:sp>
    <dsp:sp modelId="{DCDB737D-CEF3-49B5-88A0-4271F94D2E5C}">
      <dsp:nvSpPr>
        <dsp:cNvPr id="0" name=""/>
        <dsp:cNvSpPr/>
      </dsp:nvSpPr>
      <dsp:spPr>
        <a:xfrm>
          <a:off x="492718" y="2882260"/>
          <a:ext cx="1011661" cy="10116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407A00-44D5-41F6-8A77-7E18716DB02D}">
      <dsp:nvSpPr>
        <dsp:cNvPr id="0" name=""/>
        <dsp:cNvSpPr/>
      </dsp:nvSpPr>
      <dsp:spPr>
        <a:xfrm>
          <a:off x="508269" y="3965189"/>
          <a:ext cx="8885164" cy="973080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2405" tIns="55880" rIns="55880" bIns="5588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200" b="1" kern="1200" dirty="0" smtClean="0">
              <a:solidFill>
                <a:srgbClr val="002060"/>
              </a:solidFill>
            </a:rPr>
            <a:t>SEQUESTRO DI BENI PER UN VALORE DI OLTRE MEZZO MILIONE DI EURO</a:t>
          </a:r>
          <a:endParaRPr lang="it-IT" sz="2200" b="1" kern="1200" dirty="0">
            <a:solidFill>
              <a:schemeClr val="bg1"/>
            </a:solidFill>
          </a:endParaRPr>
        </a:p>
      </dsp:txBody>
      <dsp:txXfrm>
        <a:off x="508269" y="3965189"/>
        <a:ext cx="8885164" cy="973080"/>
      </dsp:txXfrm>
    </dsp:sp>
    <dsp:sp modelId="{CA431DAC-28ED-40F4-8153-9917AA27B7A9}">
      <dsp:nvSpPr>
        <dsp:cNvPr id="0" name=""/>
        <dsp:cNvSpPr/>
      </dsp:nvSpPr>
      <dsp:spPr>
        <a:xfrm>
          <a:off x="2438" y="3945899"/>
          <a:ext cx="1011661" cy="10116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1EF25-77A2-4E2E-B544-A679497F0FAC}" type="datetimeFigureOut">
              <a:rPr lang="it-IT" smtClean="0"/>
              <a:t>27/02/2020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87566-6B09-4FC4-9788-A1445483B5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3813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54025" y="1241425"/>
            <a:ext cx="5949950" cy="33480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4061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54025" y="1241425"/>
            <a:ext cx="5949950" cy="33480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5328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54025" y="1241425"/>
            <a:ext cx="5949950" cy="33480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La programmazione operativa della Guardia di Finanza per il 2015 e le connesse linee d’azione sono preordinate a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dare attuazione agli indirizzi di politica economica, finanziaria e fiscale del Governo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delineati nei seguenti provvedimenti:</a:t>
            </a:r>
          </a:p>
          <a:p>
            <a:pPr marL="235240" indent="-235240">
              <a:buFont typeface="+mj-lt"/>
              <a:buAutoNum type="alphaLcPeriod"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Legge 11 marzo 2014, n. 23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recante la delega per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la riforma del sistema fiscale;</a:t>
            </a:r>
          </a:p>
          <a:p>
            <a:pPr marL="235240" indent="-235240">
              <a:buFont typeface="+mj-lt"/>
              <a:buAutoNum type="alphaLcPeriod"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Documento di Economia e Finanza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deliberato dal Consiglio dei Ministri in data 8 aprile 2014 e, successivamente, integrato dalla Nota di Aggiornamento del 30 settembre u.s.;</a:t>
            </a:r>
          </a:p>
          <a:p>
            <a:pPr marL="235240" indent="-235240">
              <a:buFont typeface="+mj-lt"/>
              <a:buAutoNum type="alphaLcPeriod"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Rapporto sulla realizzazione delle strategie di contrasto all’evasione fiscale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previsto dall’art. 6 del D.L. 24 aprile 2014, n. 66, convertito dalla Legge 23 giugno 2014, n. 89, presentato al Consiglio dei Ministri il 30 settembre 2014;</a:t>
            </a:r>
          </a:p>
          <a:p>
            <a:pPr marL="235240" indent="-235240">
              <a:buFont typeface="+mj-lt"/>
              <a:buAutoNum type="alphaLcPeriod"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Atto di indirizzo per la definizione delle priorità politiche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per l’anno 2015, firmato dal Ministro dell’Economia e delle Finanze lo scorso 10 novembre.</a:t>
            </a:r>
          </a:p>
        </p:txBody>
      </p:sp>
    </p:spTree>
    <p:extLst>
      <p:ext uri="{BB962C8B-B14F-4D97-AF65-F5344CB8AC3E}">
        <p14:creationId xmlns:p14="http://schemas.microsoft.com/office/powerpoint/2010/main" val="3988033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54025" y="1241425"/>
            <a:ext cx="5949950" cy="33480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La programmazione operativa della Guardia di Finanza per il 2015 e le connesse linee d’azione sono preordinate a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dare attuazione agli indirizzi di politica economica, finanziaria e fiscale del Governo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delineati nei seguenti provvedimenti:</a:t>
            </a:r>
          </a:p>
          <a:p>
            <a:pPr marL="235240" indent="-235240">
              <a:buFont typeface="+mj-lt"/>
              <a:buAutoNum type="alphaLcPeriod"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Legge 11 marzo 2014, n. 23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recante la delega per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la riforma del sistema fiscale;</a:t>
            </a:r>
          </a:p>
          <a:p>
            <a:pPr marL="235240" indent="-235240">
              <a:buFont typeface="+mj-lt"/>
              <a:buAutoNum type="alphaLcPeriod"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Documento di Economia e Finanza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deliberato dal Consiglio dei Ministri in data 8 aprile 2014 e, successivamente, integrato dalla Nota di Aggiornamento del 30 settembre u.s.;</a:t>
            </a:r>
          </a:p>
          <a:p>
            <a:pPr marL="235240" indent="-235240">
              <a:buFont typeface="+mj-lt"/>
              <a:buAutoNum type="alphaLcPeriod"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Rapporto sulla realizzazione delle strategie di contrasto all’evasione fiscale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previsto dall’art. 6 del D.L. 24 aprile 2014, n. 66, convertito dalla Legge 23 giugno 2014, n. 89, presentato al Consiglio dei Ministri il 30 settembre 2014;</a:t>
            </a:r>
          </a:p>
          <a:p>
            <a:pPr marL="235240" indent="-235240">
              <a:buFont typeface="+mj-lt"/>
              <a:buAutoNum type="alphaLcPeriod"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Atto di indirizzo per la definizione delle priorità politiche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per l’anno 2015, firmato dal Ministro dell’Economia e delle Finanze lo scorso 10 novembre.</a:t>
            </a:r>
          </a:p>
        </p:txBody>
      </p:sp>
    </p:spTree>
    <p:extLst>
      <p:ext uri="{BB962C8B-B14F-4D97-AF65-F5344CB8AC3E}">
        <p14:creationId xmlns:p14="http://schemas.microsoft.com/office/powerpoint/2010/main" val="6400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54025" y="1241425"/>
            <a:ext cx="5949950" cy="33480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La programmazione operativa della Guardia di Finanza per il 2015 e le connesse linee d’azione sono preordinate a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dare attuazione agli indirizzi di politica economica, finanziaria e fiscale del Governo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delineati nei seguenti provvedimenti:</a:t>
            </a:r>
          </a:p>
          <a:p>
            <a:pPr marL="235240" indent="-235240">
              <a:buFont typeface="+mj-lt"/>
              <a:buAutoNum type="alphaLcPeriod"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Legge 11 marzo 2014, n. 23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recante la delega per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la riforma del sistema fiscale;</a:t>
            </a:r>
          </a:p>
          <a:p>
            <a:pPr marL="235240" indent="-235240">
              <a:buFont typeface="+mj-lt"/>
              <a:buAutoNum type="alphaLcPeriod"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Documento di Economia e Finanza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deliberato dal Consiglio dei Ministri in data 8 aprile 2014 e, successivamente, integrato dalla Nota di Aggiornamento del 30 settembre u.s.;</a:t>
            </a:r>
          </a:p>
          <a:p>
            <a:pPr marL="235240" indent="-235240">
              <a:buFont typeface="+mj-lt"/>
              <a:buAutoNum type="alphaLcPeriod"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Rapporto sulla realizzazione delle strategie di contrasto all’evasione fiscale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previsto dall’art. 6 del D.L. 24 aprile 2014, n. 66, convertito dalla Legge 23 giugno 2014, n. 89, presentato al Consiglio dei Ministri il 30 settembre 2014;</a:t>
            </a:r>
          </a:p>
          <a:p>
            <a:pPr marL="235240" indent="-235240">
              <a:buFont typeface="+mj-lt"/>
              <a:buAutoNum type="alphaLcPeriod"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Atto di indirizzo per la definizione delle priorità politiche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per l’anno 2015, firmato dal Ministro dell’Economia e delle Finanze lo scorso 10 novembre.</a:t>
            </a:r>
          </a:p>
        </p:txBody>
      </p:sp>
    </p:spTree>
    <p:extLst>
      <p:ext uri="{BB962C8B-B14F-4D97-AF65-F5344CB8AC3E}">
        <p14:creationId xmlns:p14="http://schemas.microsoft.com/office/powerpoint/2010/main" val="3812096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54025" y="1241425"/>
            <a:ext cx="5949950" cy="33480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La programmazione operativa della Guardia di Finanza per il 2015 e le connesse linee d’azione sono preordinate a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dare attuazione agli indirizzi di politica economica, finanziaria e fiscale del Governo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delineati nei seguenti provvedimenti:</a:t>
            </a:r>
          </a:p>
          <a:p>
            <a:pPr marL="235240" indent="-235240">
              <a:buFont typeface="+mj-lt"/>
              <a:buAutoNum type="alphaLcPeriod"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Legge 11 marzo 2014, n. 23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recante la delega per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la riforma del sistema fiscale;</a:t>
            </a:r>
          </a:p>
          <a:p>
            <a:pPr marL="235240" indent="-235240">
              <a:buFont typeface="+mj-lt"/>
              <a:buAutoNum type="alphaLcPeriod"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Documento di Economia e Finanza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deliberato dal Consiglio dei Ministri in data 8 aprile 2014 e, successivamente, integrato dalla Nota di Aggiornamento del 30 settembre u.s.;</a:t>
            </a:r>
          </a:p>
          <a:p>
            <a:pPr marL="235240" indent="-235240">
              <a:buFont typeface="+mj-lt"/>
              <a:buAutoNum type="alphaLcPeriod"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Rapporto sulla realizzazione delle strategie di contrasto all’evasione fiscale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previsto dall’art. 6 del D.L. 24 aprile 2014, n. 66, convertito dalla Legge 23 giugno 2014, n. 89, presentato al Consiglio dei Ministri il 30 settembre 2014;</a:t>
            </a:r>
          </a:p>
          <a:p>
            <a:pPr marL="235240" indent="-235240">
              <a:buFont typeface="+mj-lt"/>
              <a:buAutoNum type="alphaLcPeriod"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Atto di indirizzo per la definizione delle priorità politiche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per l’anno 2015, firmato dal Ministro dell’Economia e delle Finanze lo scorso 10 novembre.</a:t>
            </a:r>
          </a:p>
        </p:txBody>
      </p:sp>
    </p:spTree>
    <p:extLst>
      <p:ext uri="{BB962C8B-B14F-4D97-AF65-F5344CB8AC3E}">
        <p14:creationId xmlns:p14="http://schemas.microsoft.com/office/powerpoint/2010/main" val="14894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54025" y="1241425"/>
            <a:ext cx="5949950" cy="33480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La programmazione operativa della Guardia di Finanza per il 2015 e le connesse linee d’azione sono preordinate a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dare attuazione agli indirizzi di politica economica, finanziaria e fiscale del Governo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delineati nei seguenti provvedimenti:</a:t>
            </a:r>
          </a:p>
          <a:p>
            <a:pPr marL="235240" indent="-235240">
              <a:buFont typeface="+mj-lt"/>
              <a:buAutoNum type="alphaLcPeriod"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Legge 11 marzo 2014, n. 23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recante la delega per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la riforma del sistema fiscale;</a:t>
            </a:r>
          </a:p>
          <a:p>
            <a:pPr marL="235240" indent="-235240">
              <a:buFont typeface="+mj-lt"/>
              <a:buAutoNum type="alphaLcPeriod"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Documento di Economia e Finanza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deliberato dal Consiglio dei Ministri in data 8 aprile 2014 e, successivamente, integrato dalla Nota di Aggiornamento del 30 settembre u.s.;</a:t>
            </a:r>
          </a:p>
          <a:p>
            <a:pPr marL="235240" indent="-235240">
              <a:buFont typeface="+mj-lt"/>
              <a:buAutoNum type="alphaLcPeriod"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Rapporto sulla realizzazione delle strategie di contrasto all’evasione fiscale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previsto dall’art. 6 del D.L. 24 aprile 2014, n. 66, convertito dalla Legge 23 giugno 2014, n. 89, presentato al Consiglio dei Ministri il 30 settembre 2014;</a:t>
            </a:r>
          </a:p>
          <a:p>
            <a:pPr marL="235240" indent="-235240">
              <a:buFont typeface="+mj-lt"/>
              <a:buAutoNum type="alphaLcPeriod"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Atto di indirizzo per la definizione delle priorità politiche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per l’anno 2015, firmato dal Ministro dell’Economia e delle Finanze lo scorso 10 novembre.</a:t>
            </a:r>
          </a:p>
        </p:txBody>
      </p:sp>
    </p:spTree>
    <p:extLst>
      <p:ext uri="{BB962C8B-B14F-4D97-AF65-F5344CB8AC3E}">
        <p14:creationId xmlns:p14="http://schemas.microsoft.com/office/powerpoint/2010/main" val="765358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54025" y="1241425"/>
            <a:ext cx="5949950" cy="33480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La programmazione operativa della Guardia di Finanza per il 2015 e le connesse linee d’azione sono preordinate a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dare attuazione agli indirizzi di politica economica, finanziaria e fiscale del Governo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delineati nei seguenti provvedimenti:</a:t>
            </a:r>
          </a:p>
          <a:p>
            <a:pPr marL="235240" indent="-235240">
              <a:buFont typeface="+mj-lt"/>
              <a:buAutoNum type="alphaLcPeriod"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Legge 11 marzo 2014, n. 23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recante la delega per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la riforma del sistema fiscale;</a:t>
            </a:r>
          </a:p>
          <a:p>
            <a:pPr marL="235240" indent="-235240">
              <a:buFont typeface="+mj-lt"/>
              <a:buAutoNum type="alphaLcPeriod"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Documento di Economia e Finanza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deliberato dal Consiglio dei Ministri in data 8 aprile 2014 e, successivamente, integrato dalla Nota di Aggiornamento del 30 settembre u.s.;</a:t>
            </a:r>
          </a:p>
          <a:p>
            <a:pPr marL="235240" indent="-235240">
              <a:buFont typeface="+mj-lt"/>
              <a:buAutoNum type="alphaLcPeriod"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Rapporto sulla realizzazione delle strategie di contrasto all’evasione fiscale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previsto dall’art. 6 del D.L. 24 aprile 2014, n. 66, convertito dalla Legge 23 giugno 2014, n. 89, presentato al Consiglio dei Ministri il 30 settembre 2014;</a:t>
            </a:r>
          </a:p>
          <a:p>
            <a:pPr marL="235240" indent="-235240">
              <a:buFont typeface="+mj-lt"/>
              <a:buAutoNum type="alphaLcPeriod"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Atto di indirizzo per la definizione delle priorità politiche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per l’anno 2015, firmato dal Ministro dell’Economia e delle Finanze lo scorso 10 novembre.</a:t>
            </a:r>
          </a:p>
        </p:txBody>
      </p:sp>
    </p:spTree>
    <p:extLst>
      <p:ext uri="{BB962C8B-B14F-4D97-AF65-F5344CB8AC3E}">
        <p14:creationId xmlns:p14="http://schemas.microsoft.com/office/powerpoint/2010/main" val="4029175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6197600" y="3938593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BFFA4-153D-4E60-9A04-34B14D08D7B2}" type="slidenum">
              <a:rPr lang="it-IT">
                <a:solidFill>
                  <a:prstClr val="black"/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402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B007B441-5312-499D-93C3-6E37886527FA}" type="slidenum">
              <a:rPr lang="it-IT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47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Vuo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12196233" cy="702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60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4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86206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716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9.jp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2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g"/><Relationship Id="rId11" Type="http://schemas.openxmlformats.org/officeDocument/2006/relationships/image" Target="../media/image21.png"/><Relationship Id="rId5" Type="http://schemas.openxmlformats.org/officeDocument/2006/relationships/image" Target="../media/image6.gif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6.gif"/><Relationship Id="rId4" Type="http://schemas.openxmlformats.org/officeDocument/2006/relationships/image" Target="../media/image5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2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g"/><Relationship Id="rId5" Type="http://schemas.openxmlformats.org/officeDocument/2006/relationships/image" Target="../media/image6.gif"/><Relationship Id="rId4" Type="http://schemas.openxmlformats.org/officeDocument/2006/relationships/image" Target="../media/image5.pn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6.gif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1.xml"/><Relationship Id="rId1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45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598169"/>
            <a:ext cx="12192001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7796" algn="ctr" eaLnBrk="0" hangingPunct="0">
              <a:spcBef>
                <a:spcPct val="20000"/>
              </a:spcBef>
              <a:defRPr/>
            </a:pPr>
            <a:r>
              <a:rPr lang="it-IT" sz="4800" b="1" kern="0" dirty="0" smtClean="0">
                <a:ln>
                  <a:solidFill>
                    <a:prstClr val="black"/>
                  </a:solidFill>
                </a:ln>
                <a:solidFill>
                  <a:srgbClr val="1F497D">
                    <a:lumMod val="75000"/>
                  </a:srgbClr>
                </a:solidFill>
                <a:ea typeface="ＭＳ Ｐゴシック" charset="-128"/>
                <a:cs typeface="ＭＳ Ｐゴシック" charset="-128"/>
              </a:rPr>
              <a:t>OPERAZIONE «</a:t>
            </a:r>
            <a:r>
              <a:rPr lang="it-IT" sz="4800" b="1" i="1" kern="0" dirty="0" smtClean="0">
                <a:ln>
                  <a:solidFill>
                    <a:prstClr val="black"/>
                  </a:solidFill>
                </a:ln>
                <a:solidFill>
                  <a:srgbClr val="1F497D">
                    <a:lumMod val="75000"/>
                  </a:srgbClr>
                </a:solidFill>
                <a:ea typeface="ＭＳ Ｐゴシック" charset="-128"/>
                <a:cs typeface="ＭＳ Ｐゴシック" charset="-128"/>
              </a:rPr>
              <a:t>FOREIGN CARS</a:t>
            </a:r>
            <a:r>
              <a:rPr lang="it-IT" sz="4800" b="1" kern="0" dirty="0" smtClean="0">
                <a:ln>
                  <a:solidFill>
                    <a:prstClr val="black"/>
                  </a:solidFill>
                </a:ln>
                <a:solidFill>
                  <a:srgbClr val="1F497D">
                    <a:lumMod val="75000"/>
                  </a:srgbClr>
                </a:solidFill>
                <a:ea typeface="ＭＳ Ｐゴシック" charset="-128"/>
                <a:cs typeface="ＭＳ Ｐゴシック" charset="-128"/>
              </a:rPr>
              <a:t>»</a:t>
            </a:r>
            <a:endParaRPr lang="it-IT" sz="4800" b="1" kern="0" dirty="0">
              <a:ln>
                <a:solidFill>
                  <a:prstClr val="black"/>
                </a:solidFill>
              </a:ln>
              <a:solidFill>
                <a:srgbClr val="1F497D">
                  <a:lumMod val="75000"/>
                </a:srgbClr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357" y="1857263"/>
            <a:ext cx="2977093" cy="400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9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45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278673" y="267948"/>
            <a:ext cx="9214207" cy="86395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3384" tIns="0" rIns="213384" bIns="0" numCol="1" spcCol="1270" anchor="ctr" anchorCtr="0">
            <a:noAutofit/>
          </a:bodyPr>
          <a:lstStyle/>
          <a:p>
            <a:pPr algn="ctr" defTabSz="10667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400" b="1" dirty="0">
                <a:solidFill>
                  <a:prstClr val="white"/>
                </a:solidFill>
              </a:rPr>
              <a:t>OPERAZIONE </a:t>
            </a:r>
            <a:r>
              <a:rPr lang="it-IT" sz="2400" b="1" dirty="0" smtClean="0">
                <a:solidFill>
                  <a:prstClr val="white"/>
                </a:solidFill>
              </a:rPr>
              <a:t>« FOREIGN CARS»: </a:t>
            </a:r>
            <a:r>
              <a:rPr lang="it-IT" sz="2400" b="1" dirty="0">
                <a:solidFill>
                  <a:prstClr val="white"/>
                </a:solidFill>
              </a:rPr>
              <a:t>IL CONTESTO INVESTIGATIVO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6222" y="182208"/>
            <a:ext cx="1017867" cy="123405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847493" y="1874219"/>
            <a:ext cx="5140712" cy="39801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b="1" dirty="0" smtClean="0"/>
          </a:p>
          <a:p>
            <a:pPr algn="ctr"/>
            <a:r>
              <a:rPr lang="it-IT" sz="2000" b="1" dirty="0" smtClean="0">
                <a:solidFill>
                  <a:srgbClr val="FFFF00"/>
                </a:solidFill>
              </a:rPr>
              <a:t>GRUPPO CRIMINALE </a:t>
            </a:r>
            <a:r>
              <a:rPr lang="it-IT" sz="2000" b="1" dirty="0" smtClean="0"/>
              <a:t>CON BASE OPERATIVA IN SANTA MARIA CAPUA VETERE</a:t>
            </a:r>
          </a:p>
          <a:p>
            <a:pPr algn="ctr"/>
            <a:endParaRPr lang="it-IT" sz="2000" b="1" dirty="0"/>
          </a:p>
          <a:p>
            <a:pPr algn="ctr"/>
            <a:r>
              <a:rPr lang="it-IT" sz="2000" b="1" dirty="0" smtClean="0">
                <a:solidFill>
                  <a:srgbClr val="FFFF00"/>
                </a:solidFill>
              </a:rPr>
              <a:t>SPECIALIZZATO NELLE FRODI IVA</a:t>
            </a:r>
            <a:r>
              <a:rPr lang="it-IT" sz="2000" b="1" dirty="0" smtClean="0"/>
              <a:t> NEL</a:t>
            </a:r>
          </a:p>
          <a:p>
            <a:pPr algn="ctr"/>
            <a:r>
              <a:rPr lang="it-IT" sz="2000" b="1" dirty="0" smtClean="0"/>
              <a:t>SETTORE DELLA COMPRAVENDITA DI  AUTOMOBILI DI LUSSO PROVENIENTI DALL’ESTERO (D, B, CZ, A, PL)</a:t>
            </a:r>
            <a:endParaRPr lang="it-IT" sz="2000" b="1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9" y="66666"/>
            <a:ext cx="851773" cy="1212594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3138" y="4304371"/>
            <a:ext cx="4527394" cy="2263697"/>
          </a:xfrm>
          <a:prstGeom prst="rect">
            <a:avLst/>
          </a:prstGeom>
        </p:spPr>
      </p:pic>
      <p:pic>
        <p:nvPicPr>
          <p:cNvPr id="15" name="Segnaposto contenuto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356" y="2005162"/>
            <a:ext cx="3387757" cy="177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5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4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278673" y="267948"/>
            <a:ext cx="9214207" cy="86395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3384" tIns="0" rIns="213384" bIns="0" numCol="1" spcCol="1270" anchor="ctr" anchorCtr="0">
            <a:noAutofit/>
          </a:bodyPr>
          <a:lstStyle/>
          <a:p>
            <a:pPr algn="ctr" defTabSz="10667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400" b="1" dirty="0" smtClean="0">
                <a:solidFill>
                  <a:prstClr val="white"/>
                </a:solidFill>
              </a:rPr>
              <a:t>GRUPPO CRIMINALE CON 11 </a:t>
            </a:r>
            <a:r>
              <a:rPr lang="it-IT" sz="2400" b="1" dirty="0" smtClean="0">
                <a:solidFill>
                  <a:prstClr val="white"/>
                </a:solidFill>
              </a:rPr>
              <a:t>SOCIETÀ COINVOLTE</a:t>
            </a:r>
            <a:endParaRPr lang="it-IT" sz="2400" b="1" dirty="0">
              <a:solidFill>
                <a:prstClr val="white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6222" y="182208"/>
            <a:ext cx="1017867" cy="1234058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9" y="66666"/>
            <a:ext cx="851773" cy="1212594"/>
          </a:xfrm>
          <a:prstGeom prst="rect">
            <a:avLst/>
          </a:prstGeom>
        </p:spPr>
      </p:pic>
      <p:sp>
        <p:nvSpPr>
          <p:cNvPr id="22" name="Rettangolo 21"/>
          <p:cNvSpPr/>
          <p:nvPr/>
        </p:nvSpPr>
        <p:spPr>
          <a:xfrm>
            <a:off x="8319984" y="1416266"/>
            <a:ext cx="2686238" cy="34768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FFFF00"/>
                </a:solidFill>
              </a:rPr>
              <a:t>3 SOCIETA’ CON SEDE NELLA REPUBBLICA CECA</a:t>
            </a:r>
            <a:r>
              <a:rPr lang="it-IT" sz="2000" b="1" dirty="0" smtClean="0"/>
              <a:t>, INTERPOSTE NELLE OPERAZIONI PER SIMULARE IL PAGAMENTO DELL’IVA ALL’ESTERO</a:t>
            </a:r>
            <a:endParaRPr lang="it-IT" sz="2000" b="1" dirty="0"/>
          </a:p>
        </p:txBody>
      </p:sp>
      <p:sp>
        <p:nvSpPr>
          <p:cNvPr id="23" name="Rettangolo 22"/>
          <p:cNvSpPr/>
          <p:nvPr/>
        </p:nvSpPr>
        <p:spPr>
          <a:xfrm>
            <a:off x="1069822" y="2854712"/>
            <a:ext cx="2788028" cy="3661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FFFF00"/>
                </a:solidFill>
              </a:rPr>
              <a:t>8 SOCIETÀ ITALIANE   </a:t>
            </a:r>
            <a:r>
              <a:rPr lang="it-IT" sz="2000" b="1" dirty="0" smtClean="0"/>
              <a:t>INTESTATE A PRESTANOME EVASORI TOTALI UTILIZZATE PER GLI ACQUISTI</a:t>
            </a:r>
            <a:endParaRPr lang="it-IT" sz="2000" b="1" dirty="0"/>
          </a:p>
        </p:txBody>
      </p:sp>
      <p:sp>
        <p:nvSpPr>
          <p:cNvPr id="9" name="Ovale 8"/>
          <p:cNvSpPr/>
          <p:nvPr/>
        </p:nvSpPr>
        <p:spPr>
          <a:xfrm flipH="1" flipV="1">
            <a:off x="6312696" y="1942563"/>
            <a:ext cx="88103" cy="98005"/>
          </a:xfrm>
          <a:prstGeom prst="ellipse">
            <a:avLst/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639120" y="1991565"/>
            <a:ext cx="109355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Praga</a:t>
            </a:r>
            <a:endParaRPr lang="it-I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450360" y="5223002"/>
            <a:ext cx="181277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Santa Maria Capua Vetere</a:t>
            </a:r>
            <a:endParaRPr lang="it-I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e 12"/>
          <p:cNvSpPr/>
          <p:nvPr/>
        </p:nvSpPr>
        <p:spPr>
          <a:xfrm flipH="1" flipV="1">
            <a:off x="6641404" y="5124997"/>
            <a:ext cx="88103" cy="98005"/>
          </a:xfrm>
          <a:prstGeom prst="ellipse">
            <a:avLst/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4" name="Freccia circolare a sinistra 13"/>
          <p:cNvSpPr/>
          <p:nvPr/>
        </p:nvSpPr>
        <p:spPr>
          <a:xfrm>
            <a:off x="7136780" y="2966224"/>
            <a:ext cx="758283" cy="204067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9" name="Freccia circolare a sinistra 18"/>
          <p:cNvSpPr/>
          <p:nvPr/>
        </p:nvSpPr>
        <p:spPr>
          <a:xfrm rot="12040728">
            <a:off x="4799640" y="2105677"/>
            <a:ext cx="758283" cy="259798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20" name="Immagine 19" descr="Kei-auto – Wikipedi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716" y="2029057"/>
            <a:ext cx="1504040" cy="825655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7647" y="4502371"/>
            <a:ext cx="1317643" cy="78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3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-0.00273 0.3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1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0.00456 -0.3409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1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45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1278673" y="267948"/>
            <a:ext cx="9214207" cy="86395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3384" tIns="0" rIns="213384" bIns="0" numCol="1" spcCol="1270" anchor="ctr" anchorCtr="0">
            <a:noAutofit/>
          </a:bodyPr>
          <a:lstStyle/>
          <a:p>
            <a:pPr algn="ctr" defTabSz="10667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400" b="1" dirty="0" smtClean="0">
                <a:solidFill>
                  <a:prstClr val="white"/>
                </a:solidFill>
              </a:rPr>
              <a:t>IL SISTEMA DI FRODE – PRIMO METODO</a:t>
            </a:r>
            <a:endParaRPr lang="it-IT" sz="2400" b="1" dirty="0">
              <a:solidFill>
                <a:prstClr val="white"/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6222" y="182208"/>
            <a:ext cx="1017867" cy="1234058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9" y="66666"/>
            <a:ext cx="851773" cy="1212594"/>
          </a:xfrm>
          <a:prstGeom prst="rect">
            <a:avLst/>
          </a:prstGeom>
        </p:spPr>
      </p:pic>
      <p:sp>
        <p:nvSpPr>
          <p:cNvPr id="34" name="Rettangolo 33"/>
          <p:cNvSpPr/>
          <p:nvPr/>
        </p:nvSpPr>
        <p:spPr>
          <a:xfrm>
            <a:off x="95386" y="1416266"/>
            <a:ext cx="4610200" cy="2579062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b="1" dirty="0" smtClean="0">
                <a:solidFill>
                  <a:srgbClr val="FFFF00"/>
                </a:solidFill>
              </a:rPr>
              <a:t>ACQUISTO INTRACOMUNITARIO DI AUTOVETTURE</a:t>
            </a:r>
            <a:r>
              <a:rPr lang="it-IT" b="1" dirty="0" smtClean="0"/>
              <a:t> ESTERE PROVENIENTI DALLA GERMANIA, DAL BELGIO E DALLA REPUBBLICA CECA IN SOSPENSIONE D’IMPOSTA, ATTRAVERSO SOCIETÀ COMMERCIALI ITALIANE  </a:t>
            </a:r>
            <a:endParaRPr lang="it-IT" b="1" dirty="0"/>
          </a:p>
        </p:txBody>
      </p:sp>
      <p:sp>
        <p:nvSpPr>
          <p:cNvPr id="35" name="Rettangolo 34"/>
          <p:cNvSpPr/>
          <p:nvPr/>
        </p:nvSpPr>
        <p:spPr>
          <a:xfrm>
            <a:off x="95386" y="4132335"/>
            <a:ext cx="4610200" cy="25472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b="1" dirty="0" smtClean="0"/>
              <a:t>LE </a:t>
            </a:r>
            <a:r>
              <a:rPr lang="it-IT" b="1" dirty="0" smtClean="0">
                <a:solidFill>
                  <a:srgbClr val="FFFF00"/>
                </a:solidFill>
              </a:rPr>
              <a:t>FATTURE</a:t>
            </a:r>
            <a:r>
              <a:rPr lang="it-IT" b="1" dirty="0" smtClean="0"/>
              <a:t> EMESSE DAL VENDITORE ESTERO VENIVANO </a:t>
            </a:r>
            <a:r>
              <a:rPr lang="it-IT" b="1" dirty="0" smtClean="0">
                <a:solidFill>
                  <a:srgbClr val="FFFF00"/>
                </a:solidFill>
              </a:rPr>
              <a:t>ALTERATE</a:t>
            </a:r>
            <a:r>
              <a:rPr lang="it-IT" b="1" dirty="0" smtClean="0"/>
              <a:t> </a:t>
            </a:r>
            <a:r>
              <a:rPr lang="it-IT" b="1" dirty="0" smtClean="0">
                <a:solidFill>
                  <a:schemeClr val="bg1"/>
                </a:solidFill>
              </a:rPr>
              <a:t>INDICANDO FALSAMENTE </a:t>
            </a:r>
            <a:r>
              <a:rPr lang="it-IT" b="1" dirty="0" smtClean="0"/>
              <a:t>QUALE ACQUIRENTE IL SOGGETTO PRIVATO ITALIANO ED </a:t>
            </a:r>
            <a:r>
              <a:rPr lang="it-IT" b="1" dirty="0" smtClean="0">
                <a:solidFill>
                  <a:srgbClr val="FFFF00"/>
                </a:solidFill>
              </a:rPr>
              <a:t>INSERENDO L’IVA </a:t>
            </a:r>
            <a:r>
              <a:rPr lang="it-IT" b="1" dirty="0" smtClean="0"/>
              <a:t>CHE, IN REALTÀ, NON ERA STATA ASSOLTA</a:t>
            </a:r>
            <a:endParaRPr lang="it-IT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487" y="1385153"/>
            <a:ext cx="3486801" cy="4651622"/>
          </a:xfrm>
          <a:prstGeom prst="rect">
            <a:avLst/>
          </a:prstGeom>
        </p:spPr>
      </p:pic>
      <p:sp>
        <p:nvSpPr>
          <p:cNvPr id="36" name="Ovale 35"/>
          <p:cNvSpPr/>
          <p:nvPr/>
        </p:nvSpPr>
        <p:spPr>
          <a:xfrm>
            <a:off x="5114549" y="2255016"/>
            <a:ext cx="1248937" cy="84749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7101" y="2331504"/>
            <a:ext cx="3204454" cy="4526496"/>
          </a:xfrm>
          <a:prstGeom prst="rect">
            <a:avLst/>
          </a:prstGeom>
        </p:spPr>
      </p:pic>
      <p:sp>
        <p:nvSpPr>
          <p:cNvPr id="37" name="Ovale 36"/>
          <p:cNvSpPr/>
          <p:nvPr/>
        </p:nvSpPr>
        <p:spPr>
          <a:xfrm>
            <a:off x="7326351" y="3001698"/>
            <a:ext cx="1248937" cy="84749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 descr="Consejos para reconocer una fake en Interne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048" y="3425444"/>
            <a:ext cx="1546274" cy="1248443"/>
          </a:xfrm>
          <a:prstGeom prst="rect">
            <a:avLst/>
          </a:prstGeom>
        </p:spPr>
      </p:pic>
      <p:sp>
        <p:nvSpPr>
          <p:cNvPr id="40" name="Rettangolo 39"/>
          <p:cNvSpPr/>
          <p:nvPr/>
        </p:nvSpPr>
        <p:spPr>
          <a:xfrm>
            <a:off x="6616204" y="4138719"/>
            <a:ext cx="702527" cy="38592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Rettangolo 40"/>
          <p:cNvSpPr/>
          <p:nvPr/>
        </p:nvSpPr>
        <p:spPr>
          <a:xfrm>
            <a:off x="8668065" y="5069644"/>
            <a:ext cx="702527" cy="38592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7506393" y="3175462"/>
            <a:ext cx="954116" cy="3325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7539089" y="3169417"/>
            <a:ext cx="1044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smtClean="0"/>
              <a:t>Privato acquirente italiano</a:t>
            </a:r>
            <a:endParaRPr lang="it-IT" sz="800" dirty="0"/>
          </a:p>
        </p:txBody>
      </p:sp>
      <p:sp>
        <p:nvSpPr>
          <p:cNvPr id="6" name="Rettangolo 5"/>
          <p:cNvSpPr/>
          <p:nvPr/>
        </p:nvSpPr>
        <p:spPr>
          <a:xfrm>
            <a:off x="5369935" y="2401455"/>
            <a:ext cx="855374" cy="120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230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45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1278673" y="267948"/>
            <a:ext cx="9214207" cy="86395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3384" tIns="0" rIns="213384" bIns="0" numCol="1" spcCol="1270" anchor="ctr" anchorCtr="0">
            <a:noAutofit/>
          </a:bodyPr>
          <a:lstStyle/>
          <a:p>
            <a:pPr algn="ctr" defTabSz="10667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400" b="1" dirty="0" smtClean="0">
                <a:solidFill>
                  <a:prstClr val="white"/>
                </a:solidFill>
              </a:rPr>
              <a:t>IL SISTEMA DI FRODE – ESEMPIO DEL PRIMO METODO</a:t>
            </a:r>
            <a:endParaRPr lang="it-IT" sz="2400" b="1" dirty="0">
              <a:solidFill>
                <a:prstClr val="white"/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6222" y="182208"/>
            <a:ext cx="1017867" cy="1234058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9" y="66666"/>
            <a:ext cx="851773" cy="1212594"/>
          </a:xfrm>
          <a:prstGeom prst="rect">
            <a:avLst/>
          </a:prstGeom>
        </p:spPr>
      </p:pic>
      <p:sp>
        <p:nvSpPr>
          <p:cNvPr id="20" name="CasellaDiTesto 19"/>
          <p:cNvSpPr txBox="1"/>
          <p:nvPr/>
        </p:nvSpPr>
        <p:spPr>
          <a:xfrm>
            <a:off x="117433" y="3068920"/>
            <a:ext cx="252515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CONCESSIONARIA ESTERA VENDITRICE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3674020" y="1978869"/>
            <a:ext cx="278770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SOCIETÀ ITALIANA 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8796629" y="1970848"/>
            <a:ext cx="2787708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ESIBIZIONE IN </a:t>
            </a:r>
          </a:p>
          <a:p>
            <a:pPr algn="ctr"/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MOTORIZZAZIONE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3250623" y="5422167"/>
            <a:ext cx="2705454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PRIVATO ACQUIRENTE </a:t>
            </a:r>
          </a:p>
          <a:p>
            <a:pPr algn="ctr"/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ITALIANO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629" y="2609736"/>
            <a:ext cx="2794510" cy="1757485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077" y="2877021"/>
            <a:ext cx="2303221" cy="2303221"/>
          </a:xfrm>
          <a:prstGeom prst="rect">
            <a:avLst/>
          </a:prstGeom>
        </p:spPr>
      </p:pic>
      <p:sp>
        <p:nvSpPr>
          <p:cNvPr id="28" name="CasellaDiTesto 27"/>
          <p:cNvSpPr txBox="1"/>
          <p:nvPr/>
        </p:nvSpPr>
        <p:spPr>
          <a:xfrm>
            <a:off x="5975726" y="5096607"/>
            <a:ext cx="2255007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FATTURA INTESTATA AL PRIVATO + IVA</a:t>
            </a:r>
            <a:endParaRPr lang="it-IT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Freccia a sinistra 28"/>
          <p:cNvSpPr/>
          <p:nvPr/>
        </p:nvSpPr>
        <p:spPr>
          <a:xfrm rot="16200000">
            <a:off x="4565200" y="2944008"/>
            <a:ext cx="1680431" cy="606695"/>
          </a:xfrm>
          <a:prstGeom prst="leftArrow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623" y="4087571"/>
            <a:ext cx="2705454" cy="1334596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33" y="1735420"/>
            <a:ext cx="2505546" cy="1296012"/>
          </a:xfrm>
          <a:prstGeom prst="rect">
            <a:avLst/>
          </a:prstGeom>
        </p:spPr>
      </p:pic>
      <p:sp>
        <p:nvSpPr>
          <p:cNvPr id="33" name="Freccia a sinistra 32"/>
          <p:cNvSpPr/>
          <p:nvPr/>
        </p:nvSpPr>
        <p:spPr>
          <a:xfrm rot="10800000">
            <a:off x="2636375" y="2036206"/>
            <a:ext cx="806737" cy="370933"/>
          </a:xfrm>
          <a:prstGeom prst="leftArrow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28449" y="3054996"/>
            <a:ext cx="1063983" cy="85872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90663" y="2998691"/>
            <a:ext cx="920576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0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45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1278673" y="267948"/>
            <a:ext cx="9214207" cy="86395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3384" tIns="0" rIns="213384" bIns="0" numCol="1" spcCol="1270" anchor="ctr" anchorCtr="0">
            <a:noAutofit/>
          </a:bodyPr>
          <a:lstStyle/>
          <a:p>
            <a:pPr algn="ctr" defTabSz="10667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400" b="1" dirty="0" smtClean="0">
                <a:solidFill>
                  <a:prstClr val="white"/>
                </a:solidFill>
              </a:rPr>
              <a:t>IL SISTEMA DI FRODE – SECONDO METODO</a:t>
            </a:r>
            <a:endParaRPr lang="it-IT" sz="2400" b="1" dirty="0">
              <a:solidFill>
                <a:prstClr val="white"/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6222" y="182208"/>
            <a:ext cx="1017867" cy="1234058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9" y="66666"/>
            <a:ext cx="851773" cy="1212594"/>
          </a:xfrm>
          <a:prstGeom prst="rect">
            <a:avLst/>
          </a:prstGeom>
        </p:spPr>
      </p:pic>
      <p:sp>
        <p:nvSpPr>
          <p:cNvPr id="34" name="Rettangolo 33"/>
          <p:cNvSpPr/>
          <p:nvPr/>
        </p:nvSpPr>
        <p:spPr>
          <a:xfrm>
            <a:off x="95386" y="1416265"/>
            <a:ext cx="3818692" cy="45496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t-IT" b="1" dirty="0"/>
          </a:p>
          <a:p>
            <a:pPr algn="just"/>
            <a:endParaRPr lang="it-IT" b="1" dirty="0" smtClean="0"/>
          </a:p>
          <a:p>
            <a:pPr algn="just"/>
            <a:endParaRPr lang="it-IT" b="1" dirty="0"/>
          </a:p>
          <a:p>
            <a:pPr algn="just"/>
            <a:endParaRPr lang="it-IT" b="1" dirty="0" smtClean="0"/>
          </a:p>
          <a:p>
            <a:pPr algn="just"/>
            <a:endParaRPr lang="it-IT" b="1" dirty="0"/>
          </a:p>
          <a:p>
            <a:pPr algn="just"/>
            <a:r>
              <a:rPr lang="it-IT" b="1" dirty="0" smtClean="0">
                <a:solidFill>
                  <a:srgbClr val="FFFF00"/>
                </a:solidFill>
              </a:rPr>
              <a:t>ACQUISTO DEI MEZZI DA PARTE DI SOCIETÀ ESTERE </a:t>
            </a:r>
            <a:r>
              <a:rPr lang="it-IT" b="1" dirty="0" smtClean="0"/>
              <a:t>(COSTITUITE </a:t>
            </a:r>
            <a:r>
              <a:rPr lang="it-IT" b="1" i="1" dirty="0" smtClean="0"/>
              <a:t>AD HOC </a:t>
            </a:r>
            <a:r>
              <a:rPr lang="it-IT" b="1" dirty="0" smtClean="0"/>
              <a:t>DAL GRUPPO CRIMINALE)</a:t>
            </a:r>
          </a:p>
          <a:p>
            <a:pPr algn="just"/>
            <a:endParaRPr lang="it-IT" b="1" dirty="0"/>
          </a:p>
          <a:p>
            <a:pPr algn="just"/>
            <a:r>
              <a:rPr lang="it-IT" b="1" dirty="0" smtClean="0"/>
              <a:t>SUCCESSIVA RIVENDITA AL CLIENTE CON </a:t>
            </a:r>
            <a:r>
              <a:rPr lang="it-IT" b="1" dirty="0" smtClean="0">
                <a:solidFill>
                  <a:srgbClr val="FFFF00"/>
                </a:solidFill>
              </a:rPr>
              <a:t>FATTURA</a:t>
            </a:r>
            <a:r>
              <a:rPr lang="it-IT" b="1" dirty="0" smtClean="0"/>
              <a:t> </a:t>
            </a:r>
            <a:r>
              <a:rPr lang="it-IT" b="1" dirty="0" smtClean="0">
                <a:solidFill>
                  <a:srgbClr val="FFFF00"/>
                </a:solidFill>
              </a:rPr>
              <a:t>FALSA E IVA MAGGIORATA </a:t>
            </a:r>
            <a:r>
              <a:rPr lang="it-IT" b="1" dirty="0" smtClean="0">
                <a:solidFill>
                  <a:schemeClr val="bg1"/>
                </a:solidFill>
              </a:rPr>
              <a:t>DA PARTE DI ALTRA SOCIETA’ ITALIANA DEL GRUPPO CRIMINALE</a:t>
            </a:r>
          </a:p>
          <a:p>
            <a:pPr algn="just"/>
            <a:endParaRPr lang="it-IT" b="1" dirty="0" smtClean="0"/>
          </a:p>
          <a:p>
            <a:pPr algn="just"/>
            <a:r>
              <a:rPr lang="it-IT" b="1" dirty="0" smtClean="0"/>
              <a:t>PRESENTAZIONE IN MOTORIZZAZIONE DI FATTURA EMESSA DA SOCIETA’ ESTERA DEL GRUPPO CRIMINALE CON INDICAZIONE DI IVA FALSAMENTE ASSOLTA ALL’ESTERO</a:t>
            </a:r>
          </a:p>
          <a:p>
            <a:pPr algn="just"/>
            <a:endParaRPr lang="it-IT" b="1" dirty="0" smtClean="0"/>
          </a:p>
          <a:p>
            <a:pPr algn="just"/>
            <a:endParaRPr lang="it-IT" b="1" dirty="0"/>
          </a:p>
          <a:p>
            <a:pPr algn="just"/>
            <a:endParaRPr lang="it-IT" b="1" dirty="0" smtClean="0"/>
          </a:p>
          <a:p>
            <a:pPr algn="just"/>
            <a:endParaRPr lang="it-IT" b="1" dirty="0"/>
          </a:p>
          <a:p>
            <a:pPr algn="just"/>
            <a:endParaRPr lang="it-IT" b="1" dirty="0" smtClean="0"/>
          </a:p>
          <a:p>
            <a:pPr algn="just"/>
            <a:endParaRPr lang="it-IT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324" y="2196851"/>
            <a:ext cx="3527831" cy="434891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7409" y="1534096"/>
            <a:ext cx="3170091" cy="423776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21669" y="4046895"/>
            <a:ext cx="1542422" cy="1249788"/>
          </a:xfrm>
          <a:prstGeom prst="rect">
            <a:avLst/>
          </a:prstGeom>
        </p:spPr>
      </p:pic>
      <p:sp>
        <p:nvSpPr>
          <p:cNvPr id="13" name="Ovale 12"/>
          <p:cNvSpPr/>
          <p:nvPr/>
        </p:nvSpPr>
        <p:spPr>
          <a:xfrm>
            <a:off x="10015154" y="2274380"/>
            <a:ext cx="1248937" cy="84749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5100004" y="1572203"/>
            <a:ext cx="1824903" cy="84749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diritto 6"/>
          <p:cNvCxnSpPr/>
          <p:nvPr/>
        </p:nvCxnSpPr>
        <p:spPr>
          <a:xfrm>
            <a:off x="5860296" y="3121405"/>
            <a:ext cx="83043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/>
          <p:cNvCxnSpPr/>
          <p:nvPr/>
        </p:nvCxnSpPr>
        <p:spPr>
          <a:xfrm>
            <a:off x="8666686" y="4132449"/>
            <a:ext cx="83043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/>
          <p:cNvSpPr/>
          <p:nvPr/>
        </p:nvSpPr>
        <p:spPr>
          <a:xfrm>
            <a:off x="6573643" y="5008515"/>
            <a:ext cx="702527" cy="38592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9333572" y="5535295"/>
            <a:ext cx="2096428" cy="38592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9505" y="3249152"/>
            <a:ext cx="1072989" cy="359695"/>
          </a:xfrm>
          <a:prstGeom prst="rect">
            <a:avLst/>
          </a:prstGeom>
        </p:spPr>
      </p:pic>
      <p:sp>
        <p:nvSpPr>
          <p:cNvPr id="22" name="Rettangolo 21"/>
          <p:cNvSpPr/>
          <p:nvPr/>
        </p:nvSpPr>
        <p:spPr>
          <a:xfrm>
            <a:off x="8666686" y="3880640"/>
            <a:ext cx="954116" cy="3325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5860296" y="2743993"/>
            <a:ext cx="954116" cy="3325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25502" y="2748937"/>
            <a:ext cx="1072989" cy="359695"/>
          </a:xfrm>
          <a:prstGeom prst="rect">
            <a:avLst/>
          </a:prstGeom>
        </p:spPr>
      </p:pic>
      <p:sp>
        <p:nvSpPr>
          <p:cNvPr id="24" name="Rettangolo 23"/>
          <p:cNvSpPr/>
          <p:nvPr/>
        </p:nvSpPr>
        <p:spPr>
          <a:xfrm>
            <a:off x="5862370" y="1750357"/>
            <a:ext cx="755370" cy="1180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00760" y="3867046"/>
            <a:ext cx="1072989" cy="359695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>
            <a:off x="5860296" y="1741413"/>
            <a:ext cx="755370" cy="1180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5559505" y="2051442"/>
            <a:ext cx="954116" cy="836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766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45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1278673" y="267948"/>
            <a:ext cx="9214207" cy="86395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3384" tIns="0" rIns="213384" bIns="0" numCol="1" spcCol="1270" anchor="ctr" anchorCtr="0">
            <a:noAutofit/>
          </a:bodyPr>
          <a:lstStyle/>
          <a:p>
            <a:pPr algn="ctr" defTabSz="10667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400" b="1" dirty="0" smtClean="0">
                <a:solidFill>
                  <a:prstClr val="white"/>
                </a:solidFill>
              </a:rPr>
              <a:t>IL SISTEMA DI FRODE – ESEMPIO DEL SECONDO METODO</a:t>
            </a:r>
            <a:endParaRPr lang="it-IT" sz="2400" b="1" dirty="0">
              <a:solidFill>
                <a:prstClr val="white"/>
              </a:solidFill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6222" y="182208"/>
            <a:ext cx="1017867" cy="1234058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9" y="66666"/>
            <a:ext cx="851773" cy="1212594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237654" y="2959518"/>
            <a:ext cx="252515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CONCESSIONARIA  ESTERA VENDITRICE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3470884" y="1978868"/>
            <a:ext cx="2787708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SOCIETÀ ESTERA DEL GRUPPO CRIMINALE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8595340" y="1437025"/>
            <a:ext cx="2787708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ESIBIZIONE IN </a:t>
            </a:r>
          </a:p>
          <a:p>
            <a:pPr algn="ctr"/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MOTORIZZAZIONE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8582748" y="5764043"/>
            <a:ext cx="2705454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PRIVATO ACQUIRENTE </a:t>
            </a:r>
          </a:p>
          <a:p>
            <a:pPr algn="ctr"/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ITALIANO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538" y="2053487"/>
            <a:ext cx="2794510" cy="1510183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958" y="4492418"/>
            <a:ext cx="2259353" cy="2259353"/>
          </a:xfrm>
          <a:prstGeom prst="rect">
            <a:avLst/>
          </a:prstGeom>
        </p:spPr>
      </p:pic>
      <p:sp>
        <p:nvSpPr>
          <p:cNvPr id="24" name="CasellaDiTesto 23"/>
          <p:cNvSpPr txBox="1"/>
          <p:nvPr/>
        </p:nvSpPr>
        <p:spPr>
          <a:xfrm>
            <a:off x="5776314" y="6197773"/>
            <a:ext cx="2601880" cy="55399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500" b="1" dirty="0" smtClean="0">
                <a:solidFill>
                  <a:schemeClr val="bg1"/>
                </a:solidFill>
              </a:rPr>
              <a:t>FATTURA INTESTATA AL PRIVATO + </a:t>
            </a:r>
            <a:r>
              <a:rPr lang="it-IT" sz="1500" b="1" dirty="0" smtClean="0">
                <a:solidFill>
                  <a:srgbClr val="FFFF00"/>
                </a:solidFill>
              </a:rPr>
              <a:t>IVA MAGGIORATA</a:t>
            </a:r>
            <a:endParaRPr lang="it-IT" sz="1500" b="1" dirty="0">
              <a:solidFill>
                <a:srgbClr val="FFFF00"/>
              </a:solidFill>
            </a:endParaRPr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527" y="1279260"/>
            <a:ext cx="2303221" cy="2303221"/>
          </a:xfrm>
          <a:prstGeom prst="rect">
            <a:avLst/>
          </a:prstGeom>
        </p:spPr>
      </p:pic>
      <p:sp>
        <p:nvSpPr>
          <p:cNvPr id="26" name="CasellaDiTesto 25"/>
          <p:cNvSpPr txBox="1"/>
          <p:nvPr/>
        </p:nvSpPr>
        <p:spPr>
          <a:xfrm>
            <a:off x="6278960" y="3057920"/>
            <a:ext cx="2255007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FATTURA INTESTATA AL PRIVATO + IVA</a:t>
            </a:r>
            <a:endParaRPr lang="it-IT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Freccia a sinistra 26"/>
          <p:cNvSpPr/>
          <p:nvPr/>
        </p:nvSpPr>
        <p:spPr>
          <a:xfrm rot="10800000">
            <a:off x="6597218" y="2027736"/>
            <a:ext cx="1680431" cy="606695"/>
          </a:xfrm>
          <a:prstGeom prst="leftArrow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817" y="4429447"/>
            <a:ext cx="2705454" cy="1334596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54" y="1663506"/>
            <a:ext cx="2505546" cy="1296012"/>
          </a:xfrm>
          <a:prstGeom prst="rect">
            <a:avLst/>
          </a:prstGeom>
        </p:spPr>
      </p:pic>
      <p:sp>
        <p:nvSpPr>
          <p:cNvPr id="31" name="Freccia a sinistra 30"/>
          <p:cNvSpPr/>
          <p:nvPr/>
        </p:nvSpPr>
        <p:spPr>
          <a:xfrm rot="10800000">
            <a:off x="2901999" y="2053487"/>
            <a:ext cx="648003" cy="417474"/>
          </a:xfrm>
          <a:prstGeom prst="leftArrow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/>
          <p:cNvSpPr txBox="1"/>
          <p:nvPr/>
        </p:nvSpPr>
        <p:spPr>
          <a:xfrm>
            <a:off x="3180322" y="5086254"/>
            <a:ext cx="2705454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SOCIETÀ ITALIANA DEL GRUPPO CRIMINALE </a:t>
            </a:r>
          </a:p>
        </p:txBody>
      </p:sp>
      <p:sp>
        <p:nvSpPr>
          <p:cNvPr id="33" name="Freccia a sinistra 32"/>
          <p:cNvSpPr/>
          <p:nvPr/>
        </p:nvSpPr>
        <p:spPr>
          <a:xfrm rot="10800000">
            <a:off x="6278960" y="5179628"/>
            <a:ext cx="1720208" cy="562506"/>
          </a:xfrm>
          <a:prstGeom prst="leftArrow">
            <a:avLst/>
          </a:prstGeom>
          <a:solidFill>
            <a:schemeClr val="tx2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525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45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278673" y="267948"/>
            <a:ext cx="9214207" cy="86395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3384" tIns="0" rIns="213384" bIns="0" numCol="1" spcCol="1270" anchor="ctr" anchorCtr="0">
            <a:noAutofit/>
          </a:bodyPr>
          <a:lstStyle/>
          <a:p>
            <a:pPr algn="ctr" defTabSz="10667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400" b="1" dirty="0">
                <a:solidFill>
                  <a:prstClr val="white"/>
                </a:solidFill>
              </a:rPr>
              <a:t>OPERAZIONE </a:t>
            </a:r>
            <a:r>
              <a:rPr lang="it-IT" sz="2400" b="1" dirty="0" smtClean="0">
                <a:solidFill>
                  <a:prstClr val="white"/>
                </a:solidFill>
              </a:rPr>
              <a:t>«FOREIGN CARS»: I RISULTATI</a:t>
            </a:r>
            <a:endParaRPr lang="it-IT" sz="2400" b="1" dirty="0">
              <a:solidFill>
                <a:prstClr val="white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6222" y="182208"/>
            <a:ext cx="1017867" cy="1234058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9" y="66666"/>
            <a:ext cx="851773" cy="121259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7" y="1234204"/>
            <a:ext cx="7529213" cy="816935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9822" y="1340225"/>
            <a:ext cx="755970" cy="755970"/>
          </a:xfrm>
          <a:prstGeom prst="rect">
            <a:avLst/>
          </a:prstGeom>
        </p:spPr>
      </p:pic>
      <p:graphicFrame>
        <p:nvGraphicFramePr>
          <p:cNvPr id="23" name="Diagramma 22"/>
          <p:cNvGraphicFramePr/>
          <p:nvPr>
            <p:extLst>
              <p:ext uri="{D42A27DB-BD31-4B8C-83A1-F6EECF244321}">
                <p14:modId xmlns:p14="http://schemas.microsoft.com/office/powerpoint/2010/main" val="1886077707"/>
              </p:ext>
            </p:extLst>
          </p:nvPr>
        </p:nvGraphicFramePr>
        <p:xfrm>
          <a:off x="2249235" y="1680477"/>
          <a:ext cx="9552240" cy="5260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2640328" y="2212672"/>
            <a:ext cx="856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3068690" y="4807682"/>
            <a:ext cx="856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>
                <a:solidFill>
                  <a:srgbClr val="008000"/>
                </a:solidFill>
              </a:rPr>
              <a:t> 3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2654200" y="5907423"/>
            <a:ext cx="897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dirty="0">
                <a:solidFill>
                  <a:srgbClr val="FFC000"/>
                </a:solidFill>
              </a:rPr>
              <a:t>4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819426" y="3510177"/>
            <a:ext cx="856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>
                <a:solidFill>
                  <a:srgbClr val="1F497D">
                    <a:lumMod val="75000"/>
                  </a:srgbClr>
                </a:solidFill>
              </a:rPr>
              <a:t> 2</a:t>
            </a: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" y="4368800"/>
            <a:ext cx="2318327" cy="1995055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201" y="2315350"/>
            <a:ext cx="2328726" cy="196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9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3488</TotalTime>
  <Words>1297</Words>
  <Application>Microsoft Office PowerPoint</Application>
  <PresentationFormat>Widescreen</PresentationFormat>
  <Paragraphs>88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ＭＳ Ｐゴシック</vt:lpstr>
      <vt:lpstr>Arial</vt:lpstr>
      <vt:lpstr>Calibri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Guardia di Finanza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Mercatili Andrea - COL</dc:creator>
  <cp:lastModifiedBy>Mercatili Andrea - COL</cp:lastModifiedBy>
  <cp:revision>135</cp:revision>
  <dcterms:created xsi:type="dcterms:W3CDTF">2018-04-27T10:09:50Z</dcterms:created>
  <dcterms:modified xsi:type="dcterms:W3CDTF">2020-02-27T07:23:42Z</dcterms:modified>
</cp:coreProperties>
</file>